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9" r:id="rId3"/>
    <p:sldId id="257" r:id="rId4"/>
    <p:sldId id="260" r:id="rId5"/>
    <p:sldId id="261" r:id="rId6"/>
    <p:sldId id="258" r:id="rId7"/>
    <p:sldId id="263" r:id="rId8"/>
    <p:sldId id="265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7841"/>
    <a:srgbClr val="FC14BF"/>
    <a:srgbClr val="6600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057" autoAdjust="0"/>
  </p:normalViewPr>
  <p:slideViewPr>
    <p:cSldViewPr>
      <p:cViewPr varScale="1">
        <p:scale>
          <a:sx n="89" d="100"/>
          <a:sy n="89" d="100"/>
        </p:scale>
        <p:origin x="12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0EEF5-E78B-4048-BA00-A77D87010346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B637F-5426-5348-806E-9394F2C14E0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6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9D4EF-BEE7-4F76-96D1-627BC2225C41}" type="datetimeFigureOut">
              <a:rPr lang="de-AT" smtClean="0"/>
              <a:pPr/>
              <a:t>19.04.2016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8202D-467D-4FE3-A884-B37E15B26E52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26437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202D-467D-4FE3-A884-B37E15B26E52}" type="slidenum">
              <a:rPr lang="de-AT" smtClean="0"/>
              <a:pPr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90588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202D-467D-4FE3-A884-B37E15B26E52}" type="slidenum">
              <a:rPr lang="de-AT" smtClean="0"/>
              <a:pPr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9358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652A6-0A7E-49F5-A433-4D91EBC06CE0}" type="datetime1">
              <a:rPr lang="de-DE" smtClean="0"/>
              <a:pPr/>
              <a:t>19.04.2016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652A6-0A7E-49F5-A433-4D91EBC06CE0}" type="datetime1">
              <a:rPr lang="de-DE" smtClean="0"/>
              <a:pPr/>
              <a:t>19.04.2016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652A6-0A7E-49F5-A433-4D91EBC06CE0}" type="datetime1">
              <a:rPr lang="de-DE" smtClean="0"/>
              <a:pPr/>
              <a:t>19.04.2016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652A6-0A7E-49F5-A433-4D91EBC06CE0}" type="datetime1">
              <a:rPr lang="de-DE" smtClean="0"/>
              <a:pPr/>
              <a:t>19.04.2016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652A6-0A7E-49F5-A433-4D91EBC06CE0}" type="datetime1">
              <a:rPr lang="de-DE" smtClean="0"/>
              <a:pPr/>
              <a:t>19.04.2016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652A6-0A7E-49F5-A433-4D91EBC06CE0}" type="datetime1">
              <a:rPr lang="de-DE" smtClean="0"/>
              <a:pPr/>
              <a:t>19.04.2016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652A6-0A7E-49F5-A433-4D91EBC06CE0}" type="datetime1">
              <a:rPr lang="de-DE" smtClean="0"/>
              <a:pPr/>
              <a:t>19.04.2016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652A6-0A7E-49F5-A433-4D91EBC06CE0}" type="datetime1">
              <a:rPr lang="de-DE" smtClean="0"/>
              <a:pPr/>
              <a:t>19.04.2016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652A6-0A7E-49F5-A433-4D91EBC06CE0}" type="datetime1">
              <a:rPr lang="de-DE" smtClean="0"/>
              <a:pPr/>
              <a:t>19.04.2016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652A6-0A7E-49F5-A433-4D91EBC06CE0}" type="datetime1">
              <a:rPr lang="de-DE" smtClean="0"/>
              <a:pPr/>
              <a:t>19.04.2016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652A6-0A7E-49F5-A433-4D91EBC06CE0}" type="datetime1">
              <a:rPr lang="de-DE" smtClean="0"/>
              <a:pPr/>
              <a:t>19.04.2016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652A6-0A7E-49F5-A433-4D91EBC06CE0}" type="datetime1">
              <a:rPr lang="de-DE" smtClean="0"/>
              <a:pPr/>
              <a:t>19.04.2016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821953"/>
          </a:xfrm>
        </p:spPr>
        <p:txBody>
          <a:bodyPr>
            <a:noAutofit/>
          </a:bodyPr>
          <a:lstStyle/>
          <a:p>
            <a:pPr algn="ctr">
              <a:lnSpc>
                <a:spcPct val="60000"/>
              </a:lnSpc>
            </a:pPr>
            <a:r>
              <a:rPr lang="de-AT" dirty="0" smtClean="0"/>
              <a:t>Union Kanu Klub Wien</a:t>
            </a:r>
            <a:br>
              <a:rPr lang="de-AT" dirty="0" smtClean="0"/>
            </a:br>
            <a:r>
              <a:rPr lang="de-AT" dirty="0" smtClean="0"/>
              <a:t>-</a:t>
            </a:r>
            <a:br>
              <a:rPr lang="de-AT" dirty="0" smtClean="0"/>
            </a:br>
            <a:r>
              <a:rPr lang="de-AT" dirty="0" err="1" smtClean="0"/>
              <a:t>Kanupolo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611560" y="2276872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dirty="0" smtClean="0">
                <a:solidFill>
                  <a:schemeClr val="bg1"/>
                </a:solidFill>
                <a:latin typeface="+mj-lt"/>
              </a:rPr>
              <a:t>Setzen Sie sich mit uns ins Boot,</a:t>
            </a:r>
          </a:p>
          <a:p>
            <a:pPr algn="ctr"/>
            <a:r>
              <a:rPr lang="de-AT" sz="3600" dirty="0">
                <a:solidFill>
                  <a:schemeClr val="bg1"/>
                </a:solidFill>
                <a:latin typeface="+mj-lt"/>
              </a:rPr>
              <a:t>w</a:t>
            </a:r>
            <a:r>
              <a:rPr lang="de-AT" sz="3600" dirty="0" smtClean="0">
                <a:solidFill>
                  <a:schemeClr val="bg1"/>
                </a:solidFill>
                <a:latin typeface="+mj-lt"/>
              </a:rPr>
              <a:t>erden Sie Teil einer Erfolgsgeschichte!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355976" y="6237312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>
                <a:latin typeface="+mj-lt"/>
              </a:rPr>
              <a:t>2015</a:t>
            </a:r>
            <a:endParaRPr lang="de-AT" sz="14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024402"/>
            <a:ext cx="4127748" cy="3833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  <a:alpha val="74000"/>
              </a:schemeClr>
            </a:gs>
            <a:gs pos="46000">
              <a:schemeClr val="bg2">
                <a:tint val="45000"/>
                <a:shade val="99000"/>
                <a:satMod val="350000"/>
                <a:alpha val="47000"/>
              </a:schemeClr>
            </a:gs>
            <a:gs pos="100000">
              <a:schemeClr val="bg2">
                <a:shade val="20000"/>
                <a:satMod val="255000"/>
                <a:alpha val="66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305800" cy="782960"/>
          </a:xfrm>
        </p:spPr>
        <p:txBody>
          <a:bodyPr>
            <a:normAutofit/>
          </a:bodyPr>
          <a:lstStyle/>
          <a:p>
            <a:pPr algn="ctr"/>
            <a:r>
              <a:rPr lang="de-AT" sz="4400" dirty="0" smtClean="0">
                <a:solidFill>
                  <a:schemeClr val="accent2">
                    <a:lumMod val="50000"/>
                  </a:schemeClr>
                </a:solidFill>
              </a:rPr>
              <a:t>Was ist </a:t>
            </a:r>
            <a:r>
              <a:rPr lang="de-AT" sz="4400" dirty="0" err="1" smtClean="0">
                <a:solidFill>
                  <a:schemeClr val="accent2">
                    <a:lumMod val="50000"/>
                  </a:schemeClr>
                </a:solidFill>
              </a:rPr>
              <a:t>Kanupolo</a:t>
            </a:r>
            <a:r>
              <a:rPr lang="de-AT" sz="44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de-AT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251520" y="1628801"/>
            <a:ext cx="39604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latin typeface="+mj-lt"/>
                <a:cs typeface="Andalus" pitchFamily="18" charset="-78"/>
              </a:rPr>
              <a:t>2 Teams mit je 5 Spielern versuchen den Ball mit Hand oder Paddel ins gegnerische Tor, das 2m über dem Wasser hängt, zu befördern.</a:t>
            </a:r>
          </a:p>
          <a:p>
            <a:r>
              <a:rPr lang="de-AT" sz="2000" dirty="0" smtClean="0">
                <a:latin typeface="+mj-lt"/>
                <a:cs typeface="Andalus" pitchFamily="18" charset="-78"/>
              </a:rPr>
              <a:t>Das Spielfeld ist 35 x 23 m groß und durch schwimmende Leinen begrenzt.</a:t>
            </a:r>
          </a:p>
          <a:p>
            <a:r>
              <a:rPr lang="de-AT" sz="2000" dirty="0" smtClean="0">
                <a:latin typeface="+mj-lt"/>
                <a:cs typeface="Andalus" pitchFamily="18" charset="-78"/>
              </a:rPr>
              <a:t>Die Kajaks sind schnell und sehr wendig, an den Enden sind sie mit Schaumstoffkörpern ausgestattet.</a:t>
            </a:r>
          </a:p>
          <a:p>
            <a:endParaRPr lang="de-AT" sz="2000" dirty="0" smtClean="0">
              <a:latin typeface="+mj-lt"/>
              <a:cs typeface="Andalus" pitchFamily="18" charset="-78"/>
            </a:endParaRPr>
          </a:p>
          <a:p>
            <a:endParaRPr lang="de-AT" sz="2000" dirty="0" smtClean="0">
              <a:latin typeface="+mj-lt"/>
              <a:cs typeface="Andalus" pitchFamily="18" charset="-78"/>
            </a:endParaRPr>
          </a:p>
          <a:p>
            <a:endParaRPr lang="de-AT" sz="2000" dirty="0" smtClean="0">
              <a:latin typeface="+mj-lt"/>
              <a:cs typeface="Andalus" pitchFamily="18" charset="-78"/>
            </a:endParaRPr>
          </a:p>
          <a:p>
            <a:endParaRPr lang="de-AT" sz="2000" dirty="0">
              <a:latin typeface="+mj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1520" y="4797152"/>
            <a:ext cx="56886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AT" sz="2000" dirty="0" smtClean="0">
                <a:latin typeface="+mj-lt"/>
                <a:cs typeface="Andalus" pitchFamily="18" charset="-78"/>
              </a:rPr>
              <a:t>Halbzeitlänge 10 min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AT" sz="2000" dirty="0" smtClean="0">
                <a:latin typeface="+mj-lt"/>
                <a:cs typeface="Andalus" pitchFamily="18" charset="-78"/>
              </a:rPr>
              <a:t>Fliegender Tormann („letzte Hand“)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AT" sz="2000" dirty="0" smtClean="0">
                <a:latin typeface="+mj-lt"/>
                <a:cs typeface="Andalus" pitchFamily="18" charset="-78"/>
              </a:rPr>
              <a:t>Fliegender Spielerwechsel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AT" sz="2000" dirty="0" smtClean="0">
                <a:latin typeface="+mj-lt"/>
                <a:cs typeface="Andalus" pitchFamily="18" charset="-78"/>
              </a:rPr>
              <a:t>Halbkörperkontakt</a:t>
            </a:r>
          </a:p>
          <a:p>
            <a:endParaRPr lang="de-AT" sz="2000" dirty="0"/>
          </a:p>
        </p:txBody>
      </p:sp>
      <p:pic>
        <p:nvPicPr>
          <p:cNvPr id="10" name="Grafik 9" descr="spectato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628800"/>
            <a:ext cx="4640383" cy="3096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  <a:alpha val="74000"/>
              </a:schemeClr>
            </a:gs>
            <a:gs pos="46000">
              <a:schemeClr val="bg2">
                <a:tint val="45000"/>
                <a:shade val="99000"/>
                <a:satMod val="350000"/>
                <a:alpha val="47000"/>
              </a:schemeClr>
            </a:gs>
            <a:gs pos="100000">
              <a:schemeClr val="bg2">
                <a:shade val="20000"/>
                <a:satMod val="255000"/>
                <a:alpha val="66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400600"/>
          </a:xfrm>
        </p:spPr>
        <p:txBody>
          <a:bodyPr/>
          <a:lstStyle/>
          <a:p>
            <a:pPr>
              <a:buNone/>
            </a:pPr>
            <a:endParaRPr lang="de-AT" sz="2400" dirty="0" smtClean="0">
              <a:latin typeface="+mj-lt"/>
            </a:endParaRPr>
          </a:p>
          <a:p>
            <a:pPr>
              <a:buNone/>
            </a:pPr>
            <a:endParaRPr lang="de-AT" sz="2400" dirty="0" smtClean="0">
              <a:latin typeface="+mj-lt"/>
            </a:endParaRPr>
          </a:p>
          <a:p>
            <a:pPr>
              <a:buNone/>
            </a:pPr>
            <a:endParaRPr lang="de-AT" sz="2400" dirty="0" smtClean="0">
              <a:latin typeface="+mj-lt"/>
            </a:endParaRPr>
          </a:p>
          <a:p>
            <a:pPr>
              <a:buNone/>
            </a:pPr>
            <a:endParaRPr lang="de-AT" sz="2400" dirty="0" smtClean="0">
              <a:latin typeface="+mj-lt"/>
            </a:endParaRPr>
          </a:p>
          <a:p>
            <a:pPr>
              <a:buNone/>
            </a:pPr>
            <a:endParaRPr lang="de-AT" dirty="0" smtClean="0">
              <a:latin typeface="+mj-lt"/>
            </a:endParaRPr>
          </a:p>
          <a:p>
            <a:pPr>
              <a:buNone/>
            </a:pPr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pPr lvl="1">
              <a:buNone/>
            </a:pPr>
            <a:endParaRPr lang="de-AT" dirty="0" smtClean="0"/>
          </a:p>
          <a:p>
            <a:pPr lvl="2"/>
            <a:endParaRPr lang="de-AT" dirty="0" smtClean="0"/>
          </a:p>
          <a:p>
            <a:pPr lvl="1">
              <a:buNone/>
            </a:pPr>
            <a:endParaRPr lang="de-AT" dirty="0" smtClean="0"/>
          </a:p>
          <a:p>
            <a:pPr>
              <a:buNone/>
            </a:pPr>
            <a:endParaRPr lang="de-AT" dirty="0" smtClean="0"/>
          </a:p>
          <a:p>
            <a:endParaRPr lang="de-AT" dirty="0" smtClean="0"/>
          </a:p>
          <a:p>
            <a:pPr>
              <a:buNone/>
            </a:pP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8" name="Grafik 7" descr="Inzone Tribü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068960"/>
            <a:ext cx="5597760" cy="3323085"/>
          </a:xfrm>
          <a:prstGeom prst="rect">
            <a:avLst/>
          </a:prstGeom>
        </p:spPr>
      </p:pic>
      <p:pic>
        <p:nvPicPr>
          <p:cNvPr id="13" name="Grafik 12" descr="MAPS.png"/>
          <p:cNvPicPr>
            <a:picLocks noChangeAspect="1"/>
          </p:cNvPicPr>
          <p:nvPr/>
        </p:nvPicPr>
        <p:blipFill rotWithShape="1">
          <a:blip r:embed="rId5" cstate="print"/>
          <a:srcRect l="-1" t="5014" r="2173" b="4962"/>
          <a:stretch/>
        </p:blipFill>
        <p:spPr>
          <a:xfrm>
            <a:off x="6138590" y="3068960"/>
            <a:ext cx="2826306" cy="3312368"/>
          </a:xfrm>
          <a:prstGeom prst="rect">
            <a:avLst/>
          </a:prstGeom>
        </p:spPr>
      </p:pic>
      <p:sp>
        <p:nvSpPr>
          <p:cNvPr id="17" name="Flussdiagramm: Zusammenführen 16"/>
          <p:cNvSpPr/>
          <p:nvPr/>
        </p:nvSpPr>
        <p:spPr>
          <a:xfrm>
            <a:off x="7596336" y="4365104"/>
            <a:ext cx="144016" cy="288032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Textfeld 17"/>
          <p:cNvSpPr txBox="1"/>
          <p:nvPr/>
        </p:nvSpPr>
        <p:spPr>
          <a:xfrm>
            <a:off x="7092280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err="1" smtClean="0">
                <a:solidFill>
                  <a:srgbClr val="FF0000"/>
                </a:solidFill>
                <a:latin typeface="+mj-lt"/>
              </a:rPr>
              <a:t>Kanupolo</a:t>
            </a:r>
            <a:endParaRPr lang="de-AT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611560" y="404664"/>
            <a:ext cx="8305800" cy="78296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 sz="4500" dirty="0" err="1" smtClean="0">
                <a:solidFill>
                  <a:srgbClr val="143F6A"/>
                </a:solidFill>
              </a:rPr>
              <a:t>Kanupolo</a:t>
            </a:r>
            <a:r>
              <a:rPr lang="de-AT" sz="4500" dirty="0" smtClean="0">
                <a:solidFill>
                  <a:srgbClr val="143F6A"/>
                </a:solidFill>
              </a:rPr>
              <a:t> in Wien</a:t>
            </a:r>
            <a:endParaRPr lang="de-AT" sz="4500" dirty="0">
              <a:solidFill>
                <a:srgbClr val="143F6A"/>
              </a:solidFill>
            </a:endParaRPr>
          </a:p>
        </p:txBody>
      </p:sp>
      <p:sp>
        <p:nvSpPr>
          <p:cNvPr id="12" name="Textfeld 4"/>
          <p:cNvSpPr txBox="1"/>
          <p:nvPr/>
        </p:nvSpPr>
        <p:spPr>
          <a:xfrm>
            <a:off x="251520" y="1509752"/>
            <a:ext cx="7992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AT" sz="2000" dirty="0" smtClean="0">
                <a:latin typeface="+mj-lt"/>
                <a:cs typeface="Andalus" pitchFamily="18" charset="-78"/>
              </a:rPr>
              <a:t>Trainingsstätte an einem der </a:t>
            </a:r>
            <a:r>
              <a:rPr lang="de-AT" sz="2000" dirty="0" smtClean="0">
                <a:latin typeface="+mj-lt"/>
                <a:cs typeface="Andalus" pitchFamily="18" charset="-78"/>
              </a:rPr>
              <a:t>meist besuchten </a:t>
            </a:r>
            <a:r>
              <a:rPr lang="de-AT" sz="2000" dirty="0" smtClean="0">
                <a:latin typeface="+mj-lt"/>
                <a:cs typeface="Andalus" pitchFamily="18" charset="-78"/>
              </a:rPr>
              <a:t>Orte der Alten Donau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AT" sz="2000" dirty="0" smtClean="0">
                <a:solidFill>
                  <a:prstClr val="black"/>
                </a:solidFill>
              </a:rPr>
              <a:t>4 </a:t>
            </a:r>
            <a:r>
              <a:rPr lang="de-AT" sz="2000" dirty="0">
                <a:cs typeface="Andalus" pitchFamily="18" charset="-78"/>
              </a:rPr>
              <a:t>Trainingseinheiten</a:t>
            </a:r>
            <a:r>
              <a:rPr lang="de-AT" sz="2000" dirty="0">
                <a:solidFill>
                  <a:prstClr val="black"/>
                </a:solidFill>
              </a:rPr>
              <a:t> à 2-3 Stunden pro Woche </a:t>
            </a:r>
            <a:endParaRPr lang="de-AT" sz="2000" dirty="0" smtClean="0">
              <a:latin typeface="+mj-lt"/>
              <a:cs typeface="Andalus" pitchFamily="18" charset="-78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AT" sz="2000" dirty="0" smtClean="0">
                <a:solidFill>
                  <a:prstClr val="black"/>
                </a:solidFill>
              </a:rPr>
              <a:t>Schülerteam!</a:t>
            </a:r>
            <a:endParaRPr lang="de-AT" sz="2000" dirty="0" smtClean="0">
              <a:solidFill>
                <a:prstClr val="black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de-AT" sz="2000" dirty="0">
                <a:solidFill>
                  <a:prstClr val="black"/>
                </a:solidFill>
              </a:rPr>
              <a:t>Teilnahme an </a:t>
            </a:r>
            <a:r>
              <a:rPr lang="de-AT" sz="2000" dirty="0" smtClean="0">
                <a:solidFill>
                  <a:prstClr val="black"/>
                </a:solidFill>
              </a:rPr>
              <a:t>über 10</a:t>
            </a:r>
            <a:r>
              <a:rPr lang="de-AT" sz="2000" dirty="0" smtClean="0">
                <a:solidFill>
                  <a:prstClr val="black"/>
                </a:solidFill>
              </a:rPr>
              <a:t> </a:t>
            </a:r>
            <a:r>
              <a:rPr lang="de-AT" sz="2000" dirty="0">
                <a:solidFill>
                  <a:prstClr val="black"/>
                </a:solidFill>
              </a:rPr>
              <a:t>internationalen Turnieren pro Jahr </a:t>
            </a:r>
            <a:endParaRPr lang="de-AT" sz="2000" dirty="0" smtClean="0">
              <a:latin typeface="+mj-lt"/>
              <a:cs typeface="Andalus" pitchFamily="18" charset="-78"/>
            </a:endParaRPr>
          </a:p>
          <a:p>
            <a:endParaRPr lang="de-AT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  <a:alpha val="74000"/>
              </a:schemeClr>
            </a:gs>
            <a:gs pos="46000">
              <a:schemeClr val="bg2">
                <a:tint val="45000"/>
                <a:shade val="99000"/>
                <a:satMod val="350000"/>
                <a:alpha val="47000"/>
              </a:schemeClr>
            </a:gs>
            <a:gs pos="100000">
              <a:schemeClr val="bg2">
                <a:shade val="20000"/>
                <a:satMod val="255000"/>
                <a:alpha val="66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82960"/>
          </a:xfrm>
        </p:spPr>
        <p:txBody>
          <a:bodyPr>
            <a:normAutofit/>
          </a:bodyPr>
          <a:lstStyle/>
          <a:p>
            <a:r>
              <a:rPr lang="de-AT" sz="4400" dirty="0" smtClean="0">
                <a:solidFill>
                  <a:srgbClr val="143F6A"/>
                </a:solidFill>
              </a:rPr>
              <a:t>Was uns besonders attraktiv macht</a:t>
            </a:r>
            <a:endParaRPr lang="de-AT" sz="4400" dirty="0">
              <a:solidFill>
                <a:srgbClr val="143F6A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4042792" cy="4925144"/>
          </a:xfrm>
        </p:spPr>
        <p:txBody>
          <a:bodyPr>
            <a:normAutofit lnSpcReduction="10000"/>
          </a:bodyPr>
          <a:lstStyle/>
          <a:p>
            <a:r>
              <a:rPr lang="de-AT" sz="2000" dirty="0" smtClean="0">
                <a:latin typeface="+mj-lt"/>
              </a:rPr>
              <a:t>Bis zu </a:t>
            </a:r>
            <a:r>
              <a:rPr lang="de-AT" sz="2000" b="1" dirty="0" smtClean="0">
                <a:latin typeface="+mj-lt"/>
              </a:rPr>
              <a:t>300 Zuseher und 1500 Blickkontakte pro Training</a:t>
            </a:r>
            <a:r>
              <a:rPr lang="de-AT" sz="2000" dirty="0" smtClean="0">
                <a:latin typeface="+mj-lt"/>
              </a:rPr>
              <a:t>:</a:t>
            </a:r>
          </a:p>
          <a:p>
            <a:pPr lvl="1">
              <a:buNone/>
            </a:pPr>
            <a:r>
              <a:rPr lang="de-AT" sz="1600" b="1" dirty="0" smtClean="0">
                <a:latin typeface="+mj-lt"/>
              </a:rPr>
              <a:t>ALLE ZIELGRUPPEN:</a:t>
            </a:r>
          </a:p>
          <a:p>
            <a:pPr lvl="1"/>
            <a:r>
              <a:rPr lang="de-AT" sz="1600" dirty="0" smtClean="0">
                <a:latin typeface="+mj-lt"/>
              </a:rPr>
              <a:t>Badegäste</a:t>
            </a:r>
          </a:p>
          <a:p>
            <a:pPr lvl="1"/>
            <a:r>
              <a:rPr lang="de-AT" sz="1600" dirty="0" smtClean="0">
                <a:latin typeface="+mj-lt"/>
              </a:rPr>
              <a:t>Passanten</a:t>
            </a:r>
          </a:p>
          <a:p>
            <a:pPr lvl="1"/>
            <a:r>
              <a:rPr lang="de-AT" sz="1600" dirty="0" smtClean="0">
                <a:latin typeface="+mj-lt"/>
              </a:rPr>
              <a:t>Freizeit- und Leistungssportler</a:t>
            </a:r>
          </a:p>
          <a:p>
            <a:pPr lvl="1"/>
            <a:r>
              <a:rPr lang="de-AT" sz="1600" dirty="0" smtClean="0">
                <a:latin typeface="+mj-lt"/>
              </a:rPr>
              <a:t>Touristen</a:t>
            </a:r>
          </a:p>
          <a:p>
            <a:pPr lvl="1"/>
            <a:r>
              <a:rPr lang="de-AT" sz="1600" dirty="0" smtClean="0">
                <a:latin typeface="+mj-lt"/>
              </a:rPr>
              <a:t>Autofahrer (</a:t>
            </a:r>
            <a:r>
              <a:rPr lang="de-AT" sz="1600" dirty="0" err="1" smtClean="0">
                <a:latin typeface="+mj-lt"/>
              </a:rPr>
              <a:t>Wagramerstraße</a:t>
            </a:r>
            <a:r>
              <a:rPr lang="de-AT" sz="1600" dirty="0" smtClean="0">
                <a:latin typeface="+mj-lt"/>
              </a:rPr>
              <a:t>)</a:t>
            </a:r>
          </a:p>
          <a:p>
            <a:pPr lvl="1"/>
            <a:endParaRPr lang="de-AT" sz="1400" dirty="0" smtClean="0">
              <a:latin typeface="+mj-lt"/>
            </a:endParaRPr>
          </a:p>
          <a:p>
            <a:r>
              <a:rPr lang="de-AT" sz="2000" dirty="0" smtClean="0">
                <a:latin typeface="+mj-lt"/>
              </a:rPr>
              <a:t>Hoher </a:t>
            </a:r>
            <a:r>
              <a:rPr lang="de-AT" sz="2000" b="1" dirty="0" smtClean="0">
                <a:latin typeface="+mj-lt"/>
              </a:rPr>
              <a:t>Wiedererkennungsgrad</a:t>
            </a:r>
          </a:p>
          <a:p>
            <a:pPr lvl="1"/>
            <a:r>
              <a:rPr lang="de-AT" sz="1600" dirty="0" smtClean="0">
                <a:latin typeface="+mj-lt"/>
              </a:rPr>
              <a:t>Einzigartige Sportart</a:t>
            </a:r>
          </a:p>
          <a:p>
            <a:pPr lvl="1"/>
            <a:endParaRPr lang="de-AT" sz="1600" dirty="0" smtClean="0">
              <a:latin typeface="+mj-lt"/>
            </a:endParaRPr>
          </a:p>
          <a:p>
            <a:r>
              <a:rPr lang="de-AT" sz="2000" dirty="0" err="1" smtClean="0">
                <a:latin typeface="+mj-lt"/>
              </a:rPr>
              <a:t>Hitzigkeit</a:t>
            </a:r>
            <a:r>
              <a:rPr lang="de-AT" sz="2000" dirty="0" smtClean="0">
                <a:latin typeface="+mj-lt"/>
              </a:rPr>
              <a:t> mit kühler Erfrischung:</a:t>
            </a:r>
          </a:p>
          <a:p>
            <a:pPr lvl="1"/>
            <a:r>
              <a:rPr lang="de-AT" sz="1600" dirty="0" smtClean="0">
                <a:latin typeface="+mj-lt"/>
              </a:rPr>
              <a:t>Packende Zweikämpfe</a:t>
            </a:r>
          </a:p>
          <a:p>
            <a:pPr lvl="1"/>
            <a:r>
              <a:rPr lang="de-AT" sz="1600" dirty="0" smtClean="0">
                <a:latin typeface="+mj-lt"/>
              </a:rPr>
              <a:t>Starke Würfe</a:t>
            </a:r>
          </a:p>
          <a:p>
            <a:pPr lvl="1"/>
            <a:r>
              <a:rPr lang="de-AT" sz="1600" dirty="0" smtClean="0">
                <a:latin typeface="+mj-lt"/>
              </a:rPr>
              <a:t>Teamgeist</a:t>
            </a:r>
          </a:p>
          <a:p>
            <a:pPr lvl="1"/>
            <a:r>
              <a:rPr lang="de-AT" sz="1600" dirty="0" smtClean="0">
                <a:latin typeface="+mj-lt"/>
              </a:rPr>
              <a:t>Schnelligkeit</a:t>
            </a:r>
          </a:p>
          <a:p>
            <a:pPr lvl="1"/>
            <a:endParaRPr lang="de-AT" sz="1600" dirty="0" smtClean="0">
              <a:latin typeface="+mj-lt"/>
            </a:endParaRP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9" name="Grafik 8" descr="ÖM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484784"/>
            <a:ext cx="3209033" cy="479715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  <a:alpha val="74000"/>
              </a:schemeClr>
            </a:gs>
            <a:gs pos="46000">
              <a:schemeClr val="bg2">
                <a:tint val="45000"/>
                <a:shade val="99000"/>
                <a:satMod val="350000"/>
                <a:alpha val="47000"/>
              </a:schemeClr>
            </a:gs>
            <a:gs pos="100000">
              <a:schemeClr val="bg2">
                <a:shade val="20000"/>
                <a:satMod val="255000"/>
                <a:alpha val="66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4040188" cy="4896544"/>
          </a:xfrm>
        </p:spPr>
        <p:txBody>
          <a:bodyPr>
            <a:normAutofit/>
          </a:bodyPr>
          <a:lstStyle/>
          <a:p>
            <a:r>
              <a:rPr lang="de-AT" sz="2000" dirty="0" smtClean="0"/>
              <a:t>Schaffung optimaler Trainingsbedingungen</a:t>
            </a:r>
          </a:p>
          <a:p>
            <a:r>
              <a:rPr lang="de-AT" sz="2000" dirty="0"/>
              <a:t>Sportliche Leistungssteigerung der Mitglieder</a:t>
            </a:r>
          </a:p>
          <a:p>
            <a:r>
              <a:rPr lang="de-AT" sz="2000" dirty="0"/>
              <a:t>Spaß am Sport vermitteln</a:t>
            </a:r>
          </a:p>
          <a:p>
            <a:pPr marL="0" indent="0">
              <a:buNone/>
            </a:pPr>
            <a:endParaRPr lang="de-AT" sz="2000" dirty="0" smtClean="0">
              <a:latin typeface="+mj-lt"/>
            </a:endParaRPr>
          </a:p>
          <a:p>
            <a:pPr marL="0" indent="0">
              <a:buNone/>
            </a:pPr>
            <a:endParaRPr lang="de-AT" sz="2000" dirty="0" smtClean="0">
              <a:latin typeface="+mj-lt"/>
            </a:endParaRPr>
          </a:p>
          <a:p>
            <a:r>
              <a:rPr lang="de-AT" sz="2000" dirty="0" smtClean="0">
                <a:latin typeface="+mj-lt"/>
              </a:rPr>
              <a:t>Österreichischer Meister </a:t>
            </a:r>
            <a:r>
              <a:rPr lang="de-AT" sz="2000" dirty="0" smtClean="0">
                <a:latin typeface="+mj-lt"/>
              </a:rPr>
              <a:t>2016</a:t>
            </a:r>
            <a:endParaRPr lang="de-AT" sz="2000" dirty="0" smtClean="0">
              <a:latin typeface="+mj-lt"/>
            </a:endParaRPr>
          </a:p>
          <a:p>
            <a:r>
              <a:rPr lang="de-AT" sz="2000" dirty="0" smtClean="0">
                <a:latin typeface="+mj-lt"/>
              </a:rPr>
              <a:t>Aufbau eines </a:t>
            </a:r>
            <a:r>
              <a:rPr lang="de-AT" sz="2000" dirty="0" smtClean="0">
                <a:latin typeface="+mj-lt"/>
              </a:rPr>
              <a:t>Nationalteams </a:t>
            </a:r>
            <a:r>
              <a:rPr lang="de-AT" sz="2000" dirty="0" smtClean="0">
                <a:latin typeface="+mj-lt"/>
              </a:rPr>
              <a:t>(U21 Europameisterschaft)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611560" y="404664"/>
            <a:ext cx="8305800" cy="78296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 sz="4500" dirty="0" smtClean="0">
                <a:solidFill>
                  <a:srgbClr val="143F6A"/>
                </a:solidFill>
              </a:rPr>
              <a:t>Vereinsziele</a:t>
            </a:r>
            <a:endParaRPr lang="de-AT" sz="4500" dirty="0">
              <a:solidFill>
                <a:srgbClr val="143F6A"/>
              </a:solidFill>
            </a:endParaRPr>
          </a:p>
        </p:txBody>
      </p:sp>
      <p:pic>
        <p:nvPicPr>
          <p:cNvPr id="13" name="Grafik 12" descr="pol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484784"/>
            <a:ext cx="3854546" cy="2160240"/>
          </a:xfrm>
          <a:prstGeom prst="rect">
            <a:avLst/>
          </a:prstGeom>
        </p:spPr>
      </p:pic>
      <p:pic>
        <p:nvPicPr>
          <p:cNvPr id="9" name="Grafik 8" descr="Teamf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4077072"/>
            <a:ext cx="3384376" cy="224743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  <a:alpha val="74000"/>
              </a:schemeClr>
            </a:gs>
            <a:gs pos="46000">
              <a:schemeClr val="bg2">
                <a:tint val="45000"/>
                <a:shade val="99000"/>
                <a:satMod val="350000"/>
                <a:alpha val="47000"/>
              </a:schemeClr>
            </a:gs>
            <a:gs pos="100000">
              <a:schemeClr val="bg2">
                <a:shade val="20000"/>
                <a:satMod val="255000"/>
                <a:alpha val="66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483768" y="395953"/>
            <a:ext cx="40324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400" dirty="0" err="1" smtClean="0">
                <a:solidFill>
                  <a:srgbClr val="143F6A"/>
                </a:solidFill>
                <a:latin typeface="Calibri"/>
                <a:ea typeface="+mj-ea"/>
                <a:cs typeface="+mj-cs"/>
              </a:rPr>
              <a:t>Kanupolo</a:t>
            </a:r>
            <a:r>
              <a:rPr lang="de-AT" sz="4400" dirty="0" smtClean="0">
                <a:solidFill>
                  <a:srgbClr val="143F6A"/>
                </a:solidFill>
                <a:latin typeface="Calibri"/>
                <a:ea typeface="+mj-ea"/>
                <a:cs typeface="+mj-cs"/>
              </a:rPr>
              <a:t> steht für…</a:t>
            </a:r>
          </a:p>
        </p:txBody>
      </p:sp>
      <p:pic>
        <p:nvPicPr>
          <p:cNvPr id="3" name="Grafik 2" descr="DSCN4442c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492896"/>
            <a:ext cx="3709360" cy="216024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995936" y="2060848"/>
            <a:ext cx="1252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err="1">
                <a:latin typeface="+mj-lt"/>
              </a:rPr>
              <a:t>Teamplay</a:t>
            </a:r>
            <a:endParaRPr lang="de-AT" sz="2000" dirty="0">
              <a:latin typeface="+mj-lt"/>
            </a:endParaRPr>
          </a:p>
        </p:txBody>
      </p:sp>
      <p:pic>
        <p:nvPicPr>
          <p:cNvPr id="5" name="Grafik 4" descr="ac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068960"/>
            <a:ext cx="2377340" cy="159263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971600" y="2708920"/>
            <a:ext cx="854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>
                <a:latin typeface="+mj-lt"/>
              </a:rPr>
              <a:t>Action</a:t>
            </a:r>
          </a:p>
        </p:txBody>
      </p:sp>
      <p:pic>
        <p:nvPicPr>
          <p:cNvPr id="7" name="Grafik 6" descr="ballgeschic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3033136"/>
            <a:ext cx="2419956" cy="1620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7164288" y="2636912"/>
            <a:ext cx="1441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>
                <a:latin typeface="+mj-lt"/>
              </a:rPr>
              <a:t>Ballgeschick</a:t>
            </a:r>
          </a:p>
        </p:txBody>
      </p:sp>
      <p:pic>
        <p:nvPicPr>
          <p:cNvPr id="9" name="Grafik 8" descr="taktik.jpg"/>
          <p:cNvPicPr>
            <a:picLocks/>
          </p:cNvPicPr>
          <p:nvPr/>
        </p:nvPicPr>
        <p:blipFill rotWithShape="1">
          <a:blip r:embed="rId6" cstate="print"/>
          <a:srcRect l="1976" t="845" r="2162"/>
          <a:stretch/>
        </p:blipFill>
        <p:spPr>
          <a:xfrm>
            <a:off x="6948264" y="1124744"/>
            <a:ext cx="2051999" cy="1534918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7524328" y="764704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 smtClean="0">
                <a:latin typeface="+mj-lt"/>
              </a:rPr>
              <a:t>Taktik</a:t>
            </a:r>
            <a:endParaRPr lang="de-AT" sz="2000" dirty="0">
              <a:latin typeface="+mj-lt"/>
            </a:endParaRPr>
          </a:p>
        </p:txBody>
      </p:sp>
      <p:pic>
        <p:nvPicPr>
          <p:cNvPr id="11" name="Grafik 10" descr="tor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1124744"/>
            <a:ext cx="2044733" cy="153355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1043608" y="764704"/>
            <a:ext cx="661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 smtClean="0">
                <a:latin typeface="+mj-lt"/>
              </a:rPr>
              <a:t>Tore</a:t>
            </a:r>
            <a:endParaRPr lang="de-AT" sz="2000" dirty="0">
              <a:latin typeface="+mj-lt"/>
            </a:endParaRPr>
          </a:p>
        </p:txBody>
      </p:sp>
      <p:pic>
        <p:nvPicPr>
          <p:cNvPr id="13" name="Grafik 12" descr="kraf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19" y="5013176"/>
            <a:ext cx="2956456" cy="1475999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611560" y="4653136"/>
            <a:ext cx="1892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+mj-lt"/>
              </a:rPr>
              <a:t>Kraft</a:t>
            </a:r>
            <a:r>
              <a:rPr lang="de-AT" dirty="0" smtClean="0"/>
              <a:t> &amp; </a:t>
            </a:r>
            <a:r>
              <a:rPr lang="de-AT" sz="2000" dirty="0">
                <a:latin typeface="+mj-lt"/>
              </a:rPr>
              <a:t>Ausdauer</a:t>
            </a:r>
          </a:p>
        </p:txBody>
      </p:sp>
      <p:pic>
        <p:nvPicPr>
          <p:cNvPr id="15" name="Grafik 14" descr="spannun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5013176"/>
            <a:ext cx="2952328" cy="1465031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4236667" y="4653136"/>
            <a:ext cx="695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>
                <a:latin typeface="+mj-lt"/>
              </a:rPr>
              <a:t>Spaß</a:t>
            </a:r>
          </a:p>
        </p:txBody>
      </p:sp>
      <p:pic>
        <p:nvPicPr>
          <p:cNvPr id="17" name="Grafik 16" descr="spaß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91880" y="5013176"/>
            <a:ext cx="2207283" cy="1478707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6948264" y="4653136"/>
            <a:ext cx="1219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 smtClean="0">
                <a:latin typeface="+mj-lt"/>
              </a:rPr>
              <a:t>Spannung</a:t>
            </a:r>
            <a:endParaRPr lang="de-AT" sz="2000" dirty="0">
              <a:latin typeface="+mj-lt"/>
            </a:endParaRP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  <a:alpha val="74000"/>
              </a:schemeClr>
            </a:gs>
            <a:gs pos="46000">
              <a:schemeClr val="bg2">
                <a:tint val="45000"/>
                <a:shade val="99000"/>
                <a:satMod val="350000"/>
                <a:alpha val="47000"/>
              </a:schemeClr>
            </a:gs>
            <a:gs pos="100000">
              <a:schemeClr val="bg2">
                <a:shade val="20000"/>
                <a:satMod val="255000"/>
                <a:alpha val="66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legende werbefläch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4797152"/>
            <a:ext cx="1030884" cy="1800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373616" cy="854968"/>
          </a:xfrm>
        </p:spPr>
        <p:txBody>
          <a:bodyPr>
            <a:noAutofit/>
          </a:bodyPr>
          <a:lstStyle/>
          <a:p>
            <a:r>
              <a:rPr lang="de-AT" dirty="0" smtClean="0">
                <a:solidFill>
                  <a:srgbClr val="143F6A"/>
                </a:solidFill>
              </a:rPr>
              <a:t>Was wir Ihnen anbieten			1/2</a:t>
            </a:r>
            <a:endParaRPr lang="de-AT" dirty="0">
              <a:solidFill>
                <a:srgbClr val="143F6A"/>
              </a:solidFill>
            </a:endParaRPr>
          </a:p>
        </p:txBody>
      </p:sp>
      <p:pic>
        <p:nvPicPr>
          <p:cNvPr id="5" name="Inhaltsplatzhalter 4" descr="Werbeflächen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83568" y="2204864"/>
            <a:ext cx="4254509" cy="2376264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683568" y="4797152"/>
            <a:ext cx="3600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200" dirty="0" smtClean="0">
                <a:latin typeface="+mj-lt"/>
              </a:rPr>
              <a:t>Boot</a:t>
            </a:r>
          </a:p>
          <a:p>
            <a:r>
              <a:rPr lang="de-AT" sz="2200" dirty="0" smtClean="0">
                <a:latin typeface="+mj-lt"/>
              </a:rPr>
              <a:t>Paddel</a:t>
            </a:r>
          </a:p>
          <a:p>
            <a:r>
              <a:rPr lang="de-AT" sz="2200" dirty="0" smtClean="0">
                <a:latin typeface="+mj-lt"/>
              </a:rPr>
              <a:t>Helm</a:t>
            </a:r>
          </a:p>
          <a:p>
            <a:r>
              <a:rPr lang="de-AT" sz="2200" dirty="0" smtClean="0">
                <a:latin typeface="+mj-lt"/>
              </a:rPr>
              <a:t>Spritzdecke</a:t>
            </a:r>
          </a:p>
          <a:p>
            <a:r>
              <a:rPr lang="de-AT" sz="2200" dirty="0" smtClean="0">
                <a:latin typeface="+mj-lt"/>
              </a:rPr>
              <a:t>Trikot</a:t>
            </a:r>
            <a:endParaRPr lang="de-AT" sz="2200" dirty="0">
              <a:latin typeface="+mj-lt"/>
            </a:endParaRPr>
          </a:p>
        </p:txBody>
      </p:sp>
      <p:pic>
        <p:nvPicPr>
          <p:cNvPr id="11" name="Grafik 10" descr="Anfahren3.jpg"/>
          <p:cNvPicPr>
            <a:picLocks noChangeAspect="1"/>
          </p:cNvPicPr>
          <p:nvPr/>
        </p:nvPicPr>
        <p:blipFill>
          <a:blip r:embed="rId5" cstate="print"/>
          <a:srcRect l="42409" t="1524" r="20538" b="14680"/>
          <a:stretch>
            <a:fillRect/>
          </a:stretch>
        </p:blipFill>
        <p:spPr>
          <a:xfrm>
            <a:off x="5652120" y="2204864"/>
            <a:ext cx="2880320" cy="4168884"/>
          </a:xfrm>
          <a:prstGeom prst="rect">
            <a:avLst/>
          </a:prstGeom>
        </p:spPr>
      </p:pic>
      <p:sp>
        <p:nvSpPr>
          <p:cNvPr id="12" name="Flussdiagramm: Vorbereitung 11"/>
          <p:cNvSpPr/>
          <p:nvPr/>
        </p:nvSpPr>
        <p:spPr>
          <a:xfrm rot="1223047">
            <a:off x="6878078" y="3402881"/>
            <a:ext cx="1008788" cy="1845703"/>
          </a:xfrm>
          <a:prstGeom prst="flowChartPreparation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Rechteck 12"/>
          <p:cNvSpPr/>
          <p:nvPr/>
        </p:nvSpPr>
        <p:spPr>
          <a:xfrm>
            <a:off x="683568" y="4797152"/>
            <a:ext cx="3024336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Textfeld 4"/>
          <p:cNvSpPr txBox="1"/>
          <p:nvPr/>
        </p:nvSpPr>
        <p:spPr>
          <a:xfrm>
            <a:off x="611560" y="1628800"/>
            <a:ext cx="2952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AT" sz="2200" dirty="0" smtClean="0">
                <a:latin typeface="+mj-lt"/>
                <a:cs typeface="Andalus" pitchFamily="18" charset="-78"/>
              </a:rPr>
              <a:t>Werbeflächen</a:t>
            </a:r>
            <a:endParaRPr lang="de-AT" sz="2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  <a:alpha val="74000"/>
              </a:schemeClr>
            </a:gs>
            <a:gs pos="46000">
              <a:schemeClr val="bg2">
                <a:tint val="45000"/>
                <a:shade val="99000"/>
                <a:satMod val="350000"/>
                <a:alpha val="47000"/>
              </a:schemeClr>
            </a:gs>
            <a:gs pos="100000">
              <a:schemeClr val="bg2">
                <a:shade val="20000"/>
                <a:satMod val="255000"/>
                <a:alpha val="66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de-AT" sz="2200" dirty="0" smtClean="0">
                <a:latin typeface="+mj-lt"/>
              </a:rPr>
              <a:t>Firmenlogo auf Homepage und Facebook </a:t>
            </a:r>
            <a:r>
              <a:rPr lang="de-AT" sz="2200" dirty="0" smtClean="0">
                <a:latin typeface="+mj-lt"/>
              </a:rPr>
              <a:t>Seite</a:t>
            </a:r>
          </a:p>
          <a:p>
            <a:endParaRPr lang="de-AT" sz="2200" dirty="0">
              <a:latin typeface="+mj-lt"/>
            </a:endParaRPr>
          </a:p>
          <a:p>
            <a:r>
              <a:rPr lang="de-AT" sz="2200" dirty="0" smtClean="0">
                <a:latin typeface="+mj-lt"/>
              </a:rPr>
              <a:t>Banner bei Veranstaltungen</a:t>
            </a:r>
            <a:endParaRPr lang="de-AT" sz="2200" dirty="0" smtClean="0">
              <a:latin typeface="+mj-lt"/>
            </a:endParaRPr>
          </a:p>
          <a:p>
            <a:endParaRPr lang="de-AT" sz="2200" dirty="0" smtClean="0">
              <a:latin typeface="+mj-lt"/>
            </a:endParaRPr>
          </a:p>
          <a:p>
            <a:r>
              <a:rPr lang="de-AT" sz="2200" dirty="0" smtClean="0">
                <a:latin typeface="+mj-lt"/>
              </a:rPr>
              <a:t>Aufdruck auf Trainingsbekleidung</a:t>
            </a:r>
          </a:p>
          <a:p>
            <a:endParaRPr lang="de-AT" sz="2200" dirty="0" smtClean="0">
              <a:latin typeface="+mj-lt"/>
            </a:endParaRPr>
          </a:p>
          <a:p>
            <a:r>
              <a:rPr lang="de-AT" sz="2200" dirty="0" smtClean="0">
                <a:latin typeface="+mj-lt"/>
              </a:rPr>
              <a:t>Veranstaltung von </a:t>
            </a:r>
            <a:r>
              <a:rPr lang="de-AT" sz="2200" b="1" dirty="0" smtClean="0">
                <a:latin typeface="+mj-lt"/>
              </a:rPr>
              <a:t>Schnupperstunden für Ihre Firma mit teamdynamischen Schwerpunkt</a:t>
            </a:r>
            <a:r>
              <a:rPr lang="de-AT" sz="2200" dirty="0" smtClean="0">
                <a:latin typeface="+mj-lt"/>
              </a:rPr>
              <a:t> unter Betreuung durch unsere </a:t>
            </a:r>
            <a:r>
              <a:rPr lang="de-AT" sz="2200" dirty="0" smtClean="0">
                <a:latin typeface="+mj-lt"/>
              </a:rPr>
              <a:t>Trainer mit </a:t>
            </a:r>
            <a:r>
              <a:rPr lang="de-AT" sz="2200" dirty="0" smtClean="0">
                <a:latin typeface="+mj-lt"/>
              </a:rPr>
              <a:t>anschließendem BBQ</a:t>
            </a:r>
          </a:p>
          <a:p>
            <a:endParaRPr lang="de-AT" sz="2200" dirty="0" smtClean="0">
              <a:latin typeface="+mj-lt"/>
            </a:endParaRPr>
          </a:p>
          <a:p>
            <a:r>
              <a:rPr lang="de-AT" sz="2200" dirty="0" smtClean="0">
                <a:latin typeface="+mj-lt"/>
              </a:rPr>
              <a:t>Medienpräsenz</a:t>
            </a:r>
          </a:p>
          <a:p>
            <a:endParaRPr lang="de-AT" dirty="0" smtClean="0">
              <a:latin typeface="+mj-lt"/>
            </a:endParaRPr>
          </a:p>
          <a:p>
            <a:pPr>
              <a:buNone/>
            </a:pPr>
            <a:endParaRPr lang="de-AT" dirty="0" smtClean="0">
              <a:latin typeface="+mj-lt"/>
            </a:endParaRPr>
          </a:p>
          <a:p>
            <a:pPr>
              <a:buNone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373616" cy="854968"/>
          </a:xfrm>
        </p:spPr>
        <p:txBody>
          <a:bodyPr>
            <a:noAutofit/>
          </a:bodyPr>
          <a:lstStyle/>
          <a:p>
            <a:r>
              <a:rPr lang="de-AT" dirty="0" smtClean="0">
                <a:solidFill>
                  <a:srgbClr val="143F6A"/>
                </a:solidFill>
              </a:rPr>
              <a:t>Was wir Ihnen anbieten			2/2</a:t>
            </a:r>
            <a:endParaRPr lang="de-AT" dirty="0">
              <a:solidFill>
                <a:srgbClr val="143F6A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Black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3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4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5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6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257</Words>
  <Application>Microsoft Office PowerPoint</Application>
  <PresentationFormat>Bildschirmpräsentation (4:3)</PresentationFormat>
  <Paragraphs>94</Paragraphs>
  <Slides>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Andalus</vt:lpstr>
      <vt:lpstr>Arial</vt:lpstr>
      <vt:lpstr>Calibri</vt:lpstr>
      <vt:lpstr>Black</vt:lpstr>
      <vt:lpstr>Union Kanu Klub Wien - Kanupolo</vt:lpstr>
      <vt:lpstr>Was ist Kanupolo?</vt:lpstr>
      <vt:lpstr>PowerPoint-Präsentation</vt:lpstr>
      <vt:lpstr>Was uns besonders attraktiv macht</vt:lpstr>
      <vt:lpstr>PowerPoint-Präsentation</vt:lpstr>
      <vt:lpstr>PowerPoint-Präsentation</vt:lpstr>
      <vt:lpstr>Was wir Ihnen anbieten   1/2</vt:lpstr>
      <vt:lpstr>Was wir Ihnen anbieten   2/2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Kanupolo als Wiener Zukunftssport</dc:title>
  <dc:creator>Felix</dc:creator>
  <cp:lastModifiedBy>Felix Kutscha-Lissberg</cp:lastModifiedBy>
  <cp:revision>120</cp:revision>
  <dcterms:created xsi:type="dcterms:W3CDTF">2014-09-10T11:27:19Z</dcterms:created>
  <dcterms:modified xsi:type="dcterms:W3CDTF">2016-04-19T05:24:20Z</dcterms:modified>
</cp:coreProperties>
</file>